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61" r:id="rId2"/>
  </p:sldIdLst>
  <p:sldSz cx="43891200" cy="32918400"/>
  <p:notesSz cx="6858000" cy="9144000"/>
  <p:defaultTextStyle>
    <a:defPPr>
      <a:defRPr lang="en-US"/>
    </a:defPPr>
    <a:lvl1pPr marL="0" algn="l" defTabSz="3686388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1pPr>
    <a:lvl2pPr marL="1843194" algn="l" defTabSz="3686388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2pPr>
    <a:lvl3pPr marL="3686388" algn="l" defTabSz="3686388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3pPr>
    <a:lvl4pPr marL="5529582" algn="l" defTabSz="3686388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4pPr>
    <a:lvl5pPr marL="7372775" algn="l" defTabSz="3686388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5pPr>
    <a:lvl6pPr marL="9215969" algn="l" defTabSz="3686388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6pPr>
    <a:lvl7pPr marL="11059163" algn="l" defTabSz="3686388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7pPr>
    <a:lvl8pPr marL="12902357" algn="l" defTabSz="3686388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8pPr>
    <a:lvl9pPr marL="14745551" algn="l" defTabSz="3686388" rtl="0" eaLnBrk="1" latinLnBrk="0" hangingPunct="1">
      <a:defRPr sz="7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51">
          <p15:clr>
            <a:srgbClr val="A4A3A4"/>
          </p15:clr>
        </p15:guide>
        <p15:guide id="2" orient="horz" pos="10368">
          <p15:clr>
            <a:srgbClr val="A4A3A4"/>
          </p15:clr>
        </p15:guide>
        <p15:guide id="3" pos="21376">
          <p15:clr>
            <a:srgbClr val="A4A3A4"/>
          </p15:clr>
        </p15:guide>
        <p15:guide id="4" pos="6187">
          <p15:clr>
            <a:srgbClr val="A4A3A4"/>
          </p15:clr>
        </p15:guide>
        <p15:guide id="5" pos="26410">
          <p15:clr>
            <a:srgbClr val="A4A3A4"/>
          </p15:clr>
        </p15:guide>
        <p15:guide id="6" pos="1217">
          <p15:clr>
            <a:srgbClr val="A4A3A4"/>
          </p15:clr>
        </p15:guide>
        <p15:guide id="7" pos="19873">
          <p15:clr>
            <a:srgbClr val="A4A3A4"/>
          </p15:clr>
        </p15:guide>
        <p15:guide id="8" pos="775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C167E1E-9E88-53D3-ED74-41D947D04BD8}" name="Bertucci, Donald R" initials="BDR" userId="S::bertuccd@oregonstate.edu::b55fb23b-41c8-4048-a9d0-59cbcee5db0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4405"/>
    <a:srgbClr val="E05529"/>
    <a:srgbClr val="003D41"/>
    <a:srgbClr val="005973"/>
    <a:srgbClr val="004348"/>
    <a:srgbClr val="F1BDCF"/>
    <a:srgbClr val="8E9089"/>
    <a:srgbClr val="EBEBEB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FC9F62-47B4-5442-A92B-0D8E777C075A}" v="6" dt="2024-05-06T00:02:16.460"/>
    <p1510:client id="{CF5C88E6-271B-4619-C6AB-64F570E04E24}" v="58" dt="2024-05-05T22:20:00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7"/>
  </p:normalViewPr>
  <p:slideViewPr>
    <p:cSldViewPr snapToGrid="0">
      <p:cViewPr varScale="1">
        <p:scale>
          <a:sx n="32" d="100"/>
          <a:sy n="32" d="100"/>
        </p:scale>
        <p:origin x="1736" y="208"/>
      </p:cViewPr>
      <p:guideLst>
        <p:guide orient="horz" pos="19551"/>
        <p:guide orient="horz" pos="10368"/>
        <p:guide pos="21376"/>
        <p:guide pos="6187"/>
        <p:guide pos="26410"/>
        <p:guide pos="1217"/>
        <p:guide pos="19873"/>
        <p:guide pos="77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Verdana Regular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Verdana Regular" charset="0"/>
              </a:defRPr>
            </a:lvl1pPr>
          </a:lstStyle>
          <a:p>
            <a:fld id="{9CF59EBC-EC05-6B4D-B166-DDFA6A1EDCB6}" type="datetimeFigureOut">
              <a:rPr lang="en-US" smtClean="0"/>
              <a:pPr/>
              <a:t>5/7/24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Verdana Regular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Verdana Regular" charset="0"/>
              </a:defRPr>
            </a:lvl1pPr>
          </a:lstStyle>
          <a:p>
            <a:fld id="{DD9D7D82-3AAB-FE4F-A8B8-55362074E5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5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388" rtl="0" eaLnBrk="1" latinLnBrk="0" hangingPunct="1">
      <a:defRPr sz="4800" b="0" i="0" kern="1200">
        <a:solidFill>
          <a:schemeClr val="tx1"/>
        </a:solidFill>
        <a:latin typeface="Verdana Regular" charset="0"/>
        <a:ea typeface="+mn-ea"/>
        <a:cs typeface="+mn-cs"/>
      </a:defRPr>
    </a:lvl1pPr>
    <a:lvl2pPr marL="1843194" algn="l" defTabSz="3686388" rtl="0" eaLnBrk="1" latinLnBrk="0" hangingPunct="1">
      <a:defRPr sz="4800" b="0" i="0" kern="1200">
        <a:solidFill>
          <a:schemeClr val="tx1"/>
        </a:solidFill>
        <a:latin typeface="Verdana Regular" charset="0"/>
        <a:ea typeface="+mn-ea"/>
        <a:cs typeface="+mn-cs"/>
      </a:defRPr>
    </a:lvl2pPr>
    <a:lvl3pPr marL="3686388" algn="l" defTabSz="3686388" rtl="0" eaLnBrk="1" latinLnBrk="0" hangingPunct="1">
      <a:defRPr sz="4800" b="0" i="0" kern="1200">
        <a:solidFill>
          <a:schemeClr val="tx1"/>
        </a:solidFill>
        <a:latin typeface="Verdana Regular" charset="0"/>
        <a:ea typeface="+mn-ea"/>
        <a:cs typeface="+mn-cs"/>
      </a:defRPr>
    </a:lvl3pPr>
    <a:lvl4pPr marL="5529582" algn="l" defTabSz="3686388" rtl="0" eaLnBrk="1" latinLnBrk="0" hangingPunct="1">
      <a:defRPr sz="4800" b="0" i="0" kern="1200">
        <a:solidFill>
          <a:schemeClr val="tx1"/>
        </a:solidFill>
        <a:latin typeface="Verdana Regular" charset="0"/>
        <a:ea typeface="+mn-ea"/>
        <a:cs typeface="+mn-cs"/>
      </a:defRPr>
    </a:lvl4pPr>
    <a:lvl5pPr marL="7372775" algn="l" defTabSz="3686388" rtl="0" eaLnBrk="1" latinLnBrk="0" hangingPunct="1">
      <a:defRPr sz="4800" b="0" i="0" kern="1200">
        <a:solidFill>
          <a:schemeClr val="tx1"/>
        </a:solidFill>
        <a:latin typeface="Verdana Regular" charset="0"/>
        <a:ea typeface="+mn-ea"/>
        <a:cs typeface="+mn-cs"/>
      </a:defRPr>
    </a:lvl5pPr>
    <a:lvl6pPr marL="9215969" algn="l" defTabSz="3686388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11059163" algn="l" defTabSz="3686388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12902357" algn="l" defTabSz="3686388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14745551" algn="l" defTabSz="3686388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304713" y="9976466"/>
            <a:ext cx="19243675" cy="12045642"/>
          </a:xfrm>
          <a:prstGeom prst="rect">
            <a:avLst/>
          </a:prstGeom>
        </p:spPr>
        <p:txBody>
          <a:bodyPr vert="horz"/>
          <a:lstStyle>
            <a:lvl1pPr>
              <a:defRPr sz="9600">
                <a:latin typeface="Verdana"/>
                <a:cs typeface="Verdana"/>
              </a:defRPr>
            </a:lvl1pPr>
          </a:lstStyle>
          <a:p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3934400" y="22022108"/>
            <a:ext cx="7994507" cy="9101138"/>
          </a:xfrm>
          <a:prstGeom prst="rect">
            <a:avLst/>
          </a:prstGeom>
        </p:spPr>
        <p:txBody>
          <a:bodyPr vert="horz"/>
          <a:lstStyle>
            <a:lvl1pPr>
              <a:defRPr sz="9600">
                <a:latin typeface="Verdana"/>
                <a:cs typeface="Verdana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32758" y="1731788"/>
            <a:ext cx="42425683" cy="30491668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 Regular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32804491" y="1731788"/>
            <a:ext cx="10353950" cy="304916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 Regular" charset="0"/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9988062" y="720448"/>
            <a:ext cx="33170379" cy="1828799"/>
          </a:xfrm>
          <a:prstGeom prst="rect">
            <a:avLst/>
          </a:prstGeom>
          <a:solidFill>
            <a:srgbClr val="F3B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itle 1"/>
          <p:cNvSpPr txBox="1">
            <a:spLocks/>
          </p:cNvSpPr>
          <p:nvPr userDrawn="1"/>
        </p:nvSpPr>
        <p:spPr>
          <a:xfrm>
            <a:off x="12280010" y="758646"/>
            <a:ext cx="30878431" cy="179060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500" kern="1200" cap="all" baseline="0">
                <a:solidFill>
                  <a:schemeClr val="bg1"/>
                </a:solidFill>
                <a:latin typeface="Stratum2 Bold" charset="0"/>
                <a:ea typeface="+mj-ea"/>
                <a:cs typeface="+mj-cs"/>
              </a:defRPr>
            </a:lvl1pPr>
          </a:lstStyle>
          <a:p>
            <a:r>
              <a:rPr lang="en-US" sz="5400" cap="none" spc="520" baseline="0">
                <a:latin typeface="Impact" charset="0"/>
                <a:ea typeface="Impact" charset="0"/>
                <a:cs typeface="Impact" charset="0"/>
              </a:rPr>
              <a:t>Electrical Engineering and Computer Science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2758" y="1731788"/>
            <a:ext cx="10353950" cy="30491668"/>
          </a:xfrm>
          <a:prstGeom prst="rect">
            <a:avLst/>
          </a:prstGeom>
          <a:solidFill>
            <a:srgbClr val="E05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 Regular" charset="0"/>
            </a:endParaRPr>
          </a:p>
        </p:txBody>
      </p:sp>
      <p:pic>
        <p:nvPicPr>
          <p:cNvPr id="2" name="Picture 1" descr="OSU_horizontal_2C_W_over_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021" y="28559364"/>
            <a:ext cx="7046627" cy="2247216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V="1">
            <a:off x="11086708" y="-1930400"/>
            <a:ext cx="0" cy="167640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 userDrawn="1"/>
        </p:nvSpPr>
        <p:spPr>
          <a:xfrm>
            <a:off x="9486509" y="-3200400"/>
            <a:ext cx="3200400" cy="1168399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500" kern="1200" cap="all" baseline="0">
                <a:solidFill>
                  <a:schemeClr val="bg1"/>
                </a:solidFill>
                <a:latin typeface="Stratum2 Bold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b="0" i="0" cap="none" spc="170">
                <a:solidFill>
                  <a:schemeClr val="tx1"/>
                </a:solidFill>
                <a:latin typeface="Verdana Regular" charset="0"/>
                <a:cs typeface="Verdana Regular" charset="0"/>
              </a:rPr>
              <a:t>FOLD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V="1">
            <a:off x="32804490" y="-1930400"/>
            <a:ext cx="0" cy="167640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 userDrawn="1"/>
        </p:nvSpPr>
        <p:spPr>
          <a:xfrm>
            <a:off x="31204291" y="-3200400"/>
            <a:ext cx="3200400" cy="1168399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500" kern="1200" cap="all" baseline="0">
                <a:solidFill>
                  <a:schemeClr val="bg1"/>
                </a:solidFill>
                <a:latin typeface="Stratum2 Bold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b="0" i="0" cap="none" spc="170">
                <a:solidFill>
                  <a:schemeClr val="tx1"/>
                </a:solidFill>
                <a:latin typeface="Verdana Regular" charset="0"/>
                <a:cs typeface="Verdana Regular" charset="0"/>
              </a:rPr>
              <a:t>FOLD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11048216" y="33172400"/>
            <a:ext cx="0" cy="167640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 userDrawn="1"/>
        </p:nvSpPr>
        <p:spPr>
          <a:xfrm>
            <a:off x="9446648" y="34899602"/>
            <a:ext cx="3200400" cy="1168399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500" kern="1200" cap="all" baseline="0">
                <a:solidFill>
                  <a:schemeClr val="bg1"/>
                </a:solidFill>
                <a:latin typeface="Stratum2 Bold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b="0" i="0" cap="none" spc="170">
                <a:solidFill>
                  <a:schemeClr val="tx1"/>
                </a:solidFill>
                <a:latin typeface="Verdana Regular" charset="0"/>
                <a:cs typeface="Verdana Regular" charset="0"/>
              </a:rPr>
              <a:t>FOLD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32805859" y="33172400"/>
            <a:ext cx="0" cy="167640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 userDrawn="1"/>
        </p:nvSpPr>
        <p:spPr>
          <a:xfrm>
            <a:off x="31204291" y="34899602"/>
            <a:ext cx="3200400" cy="1168399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500" kern="1200" cap="all" baseline="0">
                <a:solidFill>
                  <a:schemeClr val="bg1"/>
                </a:solidFill>
                <a:latin typeface="Stratum2 Bold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400" b="0" i="0" cap="none" spc="170">
                <a:solidFill>
                  <a:schemeClr val="tx1"/>
                </a:solidFill>
                <a:latin typeface="Verdana Regular" charset="0"/>
                <a:cs typeface="Verdana Regular" charset="0"/>
              </a:rPr>
              <a:t>FOLD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 rot="16200000" flipV="1">
            <a:off x="-1092201" y="25473947"/>
            <a:ext cx="0" cy="167640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 userDrawn="1"/>
        </p:nvSpPr>
        <p:spPr>
          <a:xfrm>
            <a:off x="-6807200" y="25041022"/>
            <a:ext cx="4876798" cy="254225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500" kern="1200" cap="all" baseline="0">
                <a:solidFill>
                  <a:schemeClr val="bg1"/>
                </a:solidFill>
                <a:latin typeface="Stratum2 Bold" charset="0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5400" b="0" i="0" cap="none" spc="170">
                <a:solidFill>
                  <a:schemeClr val="tx1"/>
                </a:solidFill>
                <a:latin typeface="Verdana Regular" charset="0"/>
                <a:cs typeface="Verdana Regular" charset="0"/>
              </a:rPr>
              <a:t>NO</a:t>
            </a:r>
            <a:r>
              <a:rPr lang="en-US" sz="5400" b="0" i="0" cap="none" spc="170" baseline="0">
                <a:solidFill>
                  <a:schemeClr val="tx1"/>
                </a:solidFill>
                <a:latin typeface="Verdana Regular" charset="0"/>
                <a:cs typeface="Verdana Regular" charset="0"/>
              </a:rPr>
              <a:t> TEXT </a:t>
            </a:r>
          </a:p>
          <a:p>
            <a:pPr algn="ctr">
              <a:lnSpc>
                <a:spcPct val="120000"/>
              </a:lnSpc>
            </a:pPr>
            <a:r>
              <a:rPr lang="en-US" sz="5400" b="0" i="0" cap="none" spc="170" baseline="0">
                <a:solidFill>
                  <a:schemeClr val="tx1"/>
                </a:solidFill>
                <a:latin typeface="Verdana Regular" charset="0"/>
                <a:cs typeface="Verdana Regular" charset="0"/>
              </a:rPr>
              <a:t>IN ORANGE BOX BELOW THIS LINE</a:t>
            </a:r>
            <a:endParaRPr lang="en-US" sz="5400" b="0" i="0" cap="none" spc="170">
              <a:solidFill>
                <a:schemeClr val="tx1"/>
              </a:solidFill>
              <a:latin typeface="Verdana Regular" charset="0"/>
              <a:cs typeface="Verdana Regula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2759" y="720448"/>
            <a:ext cx="10353950" cy="1828799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tx1"/>
              </a:solidFill>
              <a:latin typeface="Verdana Regular" charset="0"/>
            </a:endParaRPr>
          </a:p>
        </p:txBody>
      </p:sp>
      <p:sp>
        <p:nvSpPr>
          <p:cNvPr id="24" name="Title 1"/>
          <p:cNvSpPr txBox="1">
            <a:spLocks/>
          </p:cNvSpPr>
          <p:nvPr userDrawn="1"/>
        </p:nvSpPr>
        <p:spPr>
          <a:xfrm>
            <a:off x="1920240" y="758646"/>
            <a:ext cx="11897360" cy="179060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500" kern="1200" cap="all" baseline="0">
                <a:solidFill>
                  <a:schemeClr val="bg1"/>
                </a:solidFill>
                <a:latin typeface="Stratum2 Bold" charset="0"/>
                <a:ea typeface="+mj-ea"/>
                <a:cs typeface="+mj-cs"/>
              </a:defRPr>
            </a:lvl1pPr>
          </a:lstStyle>
          <a:p>
            <a:pPr fontAlgn="ctr">
              <a:spcBef>
                <a:spcPts val="0"/>
              </a:spcBef>
            </a:pPr>
            <a:r>
              <a:rPr lang="en-US" sz="5400" spc="520" baseline="0">
                <a:latin typeface="Impact" charset="0"/>
                <a:ea typeface="Impact" charset="0"/>
                <a:cs typeface="Impact" charset="0"/>
              </a:rPr>
              <a:t>COLLEGE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1779730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77CCB6-78D4-68E6-6414-25C5588D4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17" t="24921" r="19178" b="30656"/>
          <a:stretch/>
        </p:blipFill>
        <p:spPr>
          <a:xfrm>
            <a:off x="33868343" y="9744034"/>
            <a:ext cx="1563024" cy="1540502"/>
          </a:xfrm>
          <a:prstGeom prst="ellipse">
            <a:avLst/>
          </a:prstGeom>
        </p:spPr>
      </p:pic>
      <p:pic>
        <p:nvPicPr>
          <p:cNvPr id="3" name="Picture 2" descr="A person holding a snowboard in the snow&#10;&#10;Description automatically generated">
            <a:extLst>
              <a:ext uri="{FF2B5EF4-FFF2-40B4-BE49-F238E27FC236}">
                <a16:creationId xmlns:a16="http://schemas.microsoft.com/office/drawing/2014/main" id="{9F9ABF3D-1F30-84C4-47A4-9EA5D64411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78" t="45918" r="53427" b="23495"/>
          <a:stretch/>
        </p:blipFill>
        <p:spPr>
          <a:xfrm rot="5400000">
            <a:off x="33831361" y="11754380"/>
            <a:ext cx="1569670" cy="1581540"/>
          </a:xfrm>
          <a:prstGeom prst="ellipse">
            <a:avLst/>
          </a:prstGeom>
        </p:spPr>
      </p:pic>
      <p:pic>
        <p:nvPicPr>
          <p:cNvPr id="5" name="Picture 4" descr="A person with a beard and glasses&#10;&#10;Description automatically generated">
            <a:extLst>
              <a:ext uri="{FF2B5EF4-FFF2-40B4-BE49-F238E27FC236}">
                <a16:creationId xmlns:a16="http://schemas.microsoft.com/office/drawing/2014/main" id="{F354627A-B457-614C-BBEE-355F68E5C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0681" y="17052363"/>
            <a:ext cx="1582900" cy="1582900"/>
          </a:xfrm>
          <a:prstGeom prst="ellipse">
            <a:avLst/>
          </a:prstGeom>
        </p:spPr>
      </p:pic>
      <p:pic>
        <p:nvPicPr>
          <p:cNvPr id="42" name="Picture 41" descr="A person wearing a hat&#10;&#10;Description automatically generated">
            <a:extLst>
              <a:ext uri="{FF2B5EF4-FFF2-40B4-BE49-F238E27FC236}">
                <a16:creationId xmlns:a16="http://schemas.microsoft.com/office/drawing/2014/main" id="{0E263488-454B-5840-9D41-03A9319F3B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71" t="-984" r="9143" b="984"/>
          <a:stretch/>
        </p:blipFill>
        <p:spPr>
          <a:xfrm>
            <a:off x="33851545" y="15029445"/>
            <a:ext cx="1545909" cy="1582313"/>
          </a:xfrm>
          <a:prstGeom prst="ellipse">
            <a:avLst/>
          </a:prstGeom>
        </p:spPr>
      </p:pic>
      <p:pic>
        <p:nvPicPr>
          <p:cNvPr id="18" name="Picture 17" descr="A person taking a selfie&#10;&#10;Description automatically generated">
            <a:extLst>
              <a:ext uri="{FF2B5EF4-FFF2-40B4-BE49-F238E27FC236}">
                <a16:creationId xmlns:a16="http://schemas.microsoft.com/office/drawing/2014/main" id="{9E1BEA5A-72DA-C848-84F2-98244C7993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117" t="23013" r="29334" b="9018"/>
          <a:stretch/>
        </p:blipFill>
        <p:spPr>
          <a:xfrm>
            <a:off x="33843857" y="5656026"/>
            <a:ext cx="1556325" cy="1583066"/>
          </a:xfrm>
          <a:prstGeom prst="ellipse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4F8F691-C677-CA49-8CB5-E19A493BEA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94612" y="6440626"/>
            <a:ext cx="21131835" cy="25750592"/>
          </a:xfrm>
          <a:prstGeom prst="rect">
            <a:avLst/>
          </a:prstGeom>
        </p:spPr>
      </p:pic>
      <p:sp>
        <p:nvSpPr>
          <p:cNvPr id="10" name="Text Placeholder 16"/>
          <p:cNvSpPr txBox="1">
            <a:spLocks/>
          </p:cNvSpPr>
          <p:nvPr/>
        </p:nvSpPr>
        <p:spPr>
          <a:xfrm>
            <a:off x="1931988" y="3616378"/>
            <a:ext cx="8285985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4389120" rtl="0" eaLnBrk="1" latinLnBrk="0" hangingPunct="1">
              <a:lnSpc>
                <a:spcPct val="90000"/>
              </a:lnSpc>
              <a:spcBef>
                <a:spcPts val="48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  <a:latin typeface="Verdana Regular" charset="0"/>
              </a:rPr>
              <a:t>Accelerating Venom protein research</a:t>
            </a:r>
          </a:p>
        </p:txBody>
      </p:sp>
      <p:sp>
        <p:nvSpPr>
          <p:cNvPr id="11" name="Text Placeholder 18"/>
          <p:cNvSpPr txBox="1">
            <a:spLocks/>
          </p:cNvSpPr>
          <p:nvPr/>
        </p:nvSpPr>
        <p:spPr>
          <a:xfrm>
            <a:off x="1996546" y="5616491"/>
            <a:ext cx="8126412" cy="850623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457200" marR="0" indent="-457200" algn="l" defTabSz="438912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charset="0"/>
              <a:buChar char="•"/>
              <a:tabLst/>
              <a:defRPr lang="en-US" sz="2800" kern="1200" baseline="0" smtClean="0">
                <a:solidFill>
                  <a:schemeClr val="tx1"/>
                </a:solidFill>
                <a:effectLst/>
                <a:latin typeface="KievitPro-Regular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600"/>
              </a:spcAft>
              <a:buNone/>
            </a:pPr>
            <a:r>
              <a:rPr lang="en-US" b="1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The Problem</a:t>
            </a:r>
          </a:p>
          <a:p>
            <a:pPr>
              <a:spcAft>
                <a:spcPts val="2600"/>
              </a:spcAft>
            </a:pPr>
            <a:r>
              <a:rPr lang="en-US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Researchers at OSU's Venom Biochemistry Lab (</a:t>
            </a:r>
            <a:r>
              <a:rPr lang="en-US" i="1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Venom Lab</a:t>
            </a:r>
            <a:r>
              <a:rPr lang="en-US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)</a:t>
            </a:r>
            <a:r>
              <a:rPr lang="en-US" i="1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 </a:t>
            </a:r>
            <a:r>
              <a:rPr lang="en-US">
                <a:solidFill>
                  <a:schemeClr val="bg1"/>
                </a:solidFill>
                <a:latin typeface="Verdana"/>
                <a:ea typeface="Verdana"/>
                <a:cs typeface="Arial"/>
              </a:rPr>
              <a:t>need an easy way to store, compare, analyze, and share their venom proteins.</a:t>
            </a:r>
          </a:p>
          <a:p>
            <a:pPr marL="0" indent="0">
              <a:lnSpc>
                <a:spcPct val="100000"/>
              </a:lnSpc>
              <a:spcAft>
                <a:spcPts val="2600"/>
              </a:spcAft>
              <a:buNone/>
            </a:pPr>
            <a:endParaRPr lang="en-US" sz="1100">
              <a:solidFill>
                <a:schemeClr val="bg1"/>
              </a:solidFill>
              <a:latin typeface="Verdana"/>
              <a:ea typeface="Verdana"/>
              <a:cs typeface="Arial"/>
            </a:endParaRPr>
          </a:p>
          <a:p>
            <a:pPr marL="0" indent="0">
              <a:spcAft>
                <a:spcPts val="2600"/>
              </a:spcAft>
              <a:buNone/>
            </a:pPr>
            <a:r>
              <a:rPr lang="en-US" b="1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Our Solution</a:t>
            </a:r>
          </a:p>
          <a:p>
            <a:pPr>
              <a:spcAft>
                <a:spcPts val="2600"/>
              </a:spcAft>
            </a:pPr>
            <a:r>
              <a:rPr lang="en-US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A public-facing website with protein entries and articles to share the </a:t>
            </a:r>
            <a:r>
              <a:rPr lang="en-US" i="1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Venom Lab’s </a:t>
            </a:r>
            <a:r>
              <a:rPr lang="en-US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research.</a:t>
            </a:r>
          </a:p>
          <a:p>
            <a:pPr>
              <a:spcAft>
                <a:spcPts val="2600"/>
              </a:spcAft>
            </a:pPr>
            <a:r>
              <a:rPr lang="en-US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A database to support over 400 venom proteins with filtering and search.</a:t>
            </a:r>
            <a:endParaRPr lang="en-US">
              <a:solidFill>
                <a:schemeClr val="bg1"/>
              </a:solidFill>
              <a:latin typeface="Verdana"/>
              <a:ea typeface="Verdana"/>
            </a:endParaRPr>
          </a:p>
          <a:p>
            <a:pPr>
              <a:spcAft>
                <a:spcPts val="2600"/>
              </a:spcAft>
            </a:pPr>
            <a:r>
              <a:rPr lang="en-US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Integration with standard protein visualization and analysis tools such as Mol*, Foldseek and TM-Align.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013713" y="3463917"/>
            <a:ext cx="19544200" cy="154267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500" kern="1200" cap="all" baseline="0">
                <a:solidFill>
                  <a:schemeClr val="tx2"/>
                </a:solidFill>
                <a:latin typeface="Stratum2 Bold" charset="0"/>
                <a:ea typeface="+mj-ea"/>
                <a:cs typeface="+mj-cs"/>
              </a:defRPr>
            </a:lvl1pPr>
          </a:lstStyle>
          <a:p>
            <a:r>
              <a:rPr lang="en-US" spc="100">
                <a:solidFill>
                  <a:srgbClr val="E05529"/>
                </a:solidFill>
                <a:latin typeface="Impact" charset="0"/>
                <a:ea typeface="Impact" charset="0"/>
                <a:cs typeface="Impact" charset="0"/>
              </a:rPr>
              <a:t>The Unknown Venome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11994691" y="5188909"/>
            <a:ext cx="19949012" cy="154267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389120" rtl="0" eaLnBrk="1" latinLnBrk="0" hangingPunct="1">
              <a:lnSpc>
                <a:spcPts val="8640"/>
              </a:lnSpc>
              <a:spcBef>
                <a:spcPts val="4800"/>
              </a:spcBef>
              <a:buFont typeface="Arial" panose="020B0604020202020204" pitchFamily="34" charset="0"/>
              <a:buNone/>
              <a:defRPr sz="6600" b="0" i="0" kern="1200" spc="200" baseline="0">
                <a:solidFill>
                  <a:schemeClr val="tx1"/>
                </a:solidFill>
                <a:latin typeface="Rufina-Stencil-Regular"/>
                <a:ea typeface="+mn-ea"/>
                <a:cs typeface="Rufina-Stencil-Regular"/>
              </a:defRPr>
            </a:lvl1pPr>
            <a:lvl2pPr marL="21945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Georgia" charset="0"/>
                <a:ea typeface="Georgia" charset="0"/>
                <a:cs typeface="Georgia" charset="0"/>
              </a:rPr>
              <a:t>A website to store and analyze venom proteins </a:t>
            </a:r>
          </a:p>
        </p:txBody>
      </p:sp>
      <p:sp>
        <p:nvSpPr>
          <p:cNvPr id="14" name="Text Placeholder 16"/>
          <p:cNvSpPr txBox="1">
            <a:spLocks/>
          </p:cNvSpPr>
          <p:nvPr/>
        </p:nvSpPr>
        <p:spPr>
          <a:xfrm>
            <a:off x="33780769" y="3570479"/>
            <a:ext cx="8158690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4389120" rtl="0" eaLnBrk="1" latinLnBrk="0" hangingPunct="1">
              <a:lnSpc>
                <a:spcPct val="90000"/>
              </a:lnSpc>
              <a:spcBef>
                <a:spcPts val="48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4800" kern="1200" cap="all" baseline="0">
                <a:solidFill>
                  <a:schemeClr val="tx1"/>
                </a:solidFill>
                <a:latin typeface="KievitPro-Medium" charset="0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  <a:latin typeface="Verdana Regular" charset="0"/>
              </a:rPr>
              <a:t>The Team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8032266" y="754123"/>
            <a:ext cx="3811058" cy="179060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500" kern="1200" cap="all" baseline="0">
                <a:solidFill>
                  <a:schemeClr val="bg1"/>
                </a:solidFill>
                <a:latin typeface="Stratum2 Bold" charset="0"/>
                <a:ea typeface="+mj-ea"/>
                <a:cs typeface="+mj-cs"/>
              </a:defRPr>
            </a:lvl1pPr>
          </a:lstStyle>
          <a:p>
            <a:pPr algn="r" fontAlgn="ctr">
              <a:spcBef>
                <a:spcPts val="0"/>
              </a:spcBef>
            </a:pPr>
            <a:r>
              <a:rPr lang="en-US" sz="5400" spc="520">
                <a:latin typeface="Impact" charset="0"/>
                <a:ea typeface="Impact" charset="0"/>
                <a:cs typeface="Impact" charset="0"/>
              </a:rPr>
              <a:t>CS.094</a:t>
            </a:r>
            <a:endParaRPr lang="en-US" sz="5400" spc="520" baseline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5" name="Text Placeholder 18"/>
          <p:cNvSpPr txBox="1">
            <a:spLocks/>
          </p:cNvSpPr>
          <p:nvPr/>
        </p:nvSpPr>
        <p:spPr>
          <a:xfrm>
            <a:off x="35764788" y="5910685"/>
            <a:ext cx="8126412" cy="995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457200" marR="0" indent="-457200" algn="l" defTabSz="438912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charset="0"/>
              <a:buChar char="•"/>
              <a:tabLst/>
              <a:defRPr lang="en-US" sz="2800" kern="1200" baseline="0" smtClean="0">
                <a:solidFill>
                  <a:schemeClr val="tx1"/>
                </a:solidFill>
                <a:effectLst/>
                <a:latin typeface="KievitPro-Regular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>
                <a:latin typeface="Verdana Regular" charset="0"/>
              </a:rPr>
              <a:t>Donald Bertucci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>
                <a:latin typeface="Verdana Regular" charset="0"/>
              </a:rPr>
              <a:t>bertuccd@oregonstate.edu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57B006F6-19DB-6346-8653-DCD84065C3BD}"/>
              </a:ext>
            </a:extLst>
          </p:cNvPr>
          <p:cNvSpPr txBox="1">
            <a:spLocks/>
          </p:cNvSpPr>
          <p:nvPr/>
        </p:nvSpPr>
        <p:spPr>
          <a:xfrm>
            <a:off x="35772476" y="7994372"/>
            <a:ext cx="8126412" cy="1051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457200" marR="0" indent="-457200" algn="l" defTabSz="438912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charset="0"/>
              <a:buChar char="•"/>
              <a:tabLst/>
              <a:defRPr lang="en-US" sz="2800" kern="1200" baseline="0" smtClean="0">
                <a:solidFill>
                  <a:schemeClr val="tx1"/>
                </a:solidFill>
                <a:effectLst/>
                <a:latin typeface="KievitPro-Regular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400"/>
              </a:spcAft>
              <a:buNone/>
            </a:pPr>
            <a:r>
              <a:rPr lang="en-US" b="1">
                <a:latin typeface="Verdana Regular" charset="0"/>
              </a:rPr>
              <a:t>Ansen Garvin</a:t>
            </a:r>
          </a:p>
          <a:p>
            <a:pPr marL="0" indent="0">
              <a:spcAft>
                <a:spcPts val="1400"/>
              </a:spcAft>
              <a:buNone/>
            </a:pPr>
            <a:r>
              <a:rPr lang="en-US">
                <a:latin typeface="Verdana Regular" charset="0"/>
              </a:rPr>
              <a:t>garvina@oregonstate.edu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6525C34A-EDC8-7440-883C-09CD5064577B}"/>
              </a:ext>
            </a:extLst>
          </p:cNvPr>
          <p:cNvSpPr txBox="1">
            <a:spLocks/>
          </p:cNvSpPr>
          <p:nvPr/>
        </p:nvSpPr>
        <p:spPr>
          <a:xfrm>
            <a:off x="35772476" y="10020909"/>
            <a:ext cx="8126412" cy="1051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457200" marR="0" indent="-457200" algn="l" defTabSz="438912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charset="0"/>
              <a:buChar char="•"/>
              <a:tabLst/>
              <a:defRPr lang="en-US" sz="2800" kern="1200" baseline="0" smtClean="0">
                <a:solidFill>
                  <a:schemeClr val="tx1"/>
                </a:solidFill>
                <a:effectLst/>
                <a:latin typeface="KievitPro-Regular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400"/>
              </a:spcAft>
              <a:buNone/>
            </a:pPr>
            <a:r>
              <a:rPr lang="en-US" b="1">
                <a:latin typeface="Verdana Regular" charset="0"/>
              </a:rPr>
              <a:t>Cora Bailey</a:t>
            </a:r>
          </a:p>
          <a:p>
            <a:pPr marL="0" indent="0">
              <a:spcAft>
                <a:spcPts val="1400"/>
              </a:spcAft>
              <a:buNone/>
            </a:pPr>
            <a:r>
              <a:rPr lang="en-US">
                <a:latin typeface="Verdana Regular" charset="0"/>
              </a:rPr>
              <a:t>bailecoo@oregonstate.edu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EC3EDE1E-2675-8842-AA71-EBE52D8F2D3E}"/>
              </a:ext>
            </a:extLst>
          </p:cNvPr>
          <p:cNvSpPr txBox="1">
            <a:spLocks/>
          </p:cNvSpPr>
          <p:nvPr/>
        </p:nvSpPr>
        <p:spPr>
          <a:xfrm>
            <a:off x="35764788" y="12047446"/>
            <a:ext cx="8126412" cy="1051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457200" marR="0" indent="-457200" algn="l" defTabSz="438912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charset="0"/>
              <a:buChar char="•"/>
              <a:tabLst/>
              <a:defRPr lang="en-US" sz="2800" kern="1200" baseline="0" smtClean="0">
                <a:solidFill>
                  <a:schemeClr val="tx1"/>
                </a:solidFill>
                <a:effectLst/>
                <a:latin typeface="KievitPro-Regular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400"/>
              </a:spcAft>
              <a:buNone/>
            </a:pPr>
            <a:r>
              <a:rPr lang="en-US" b="1">
                <a:latin typeface="Verdana Regular" charset="0"/>
              </a:rPr>
              <a:t>Amanda Sinha</a:t>
            </a:r>
          </a:p>
          <a:p>
            <a:pPr marL="0" indent="0">
              <a:spcAft>
                <a:spcPts val="1400"/>
              </a:spcAft>
              <a:buNone/>
            </a:pPr>
            <a:r>
              <a:rPr lang="en-US">
                <a:latin typeface="Verdana Regular" charset="0"/>
              </a:rPr>
              <a:t>sinhaam@oregonstate.edu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8F5E62F5-2C63-DF47-9EC8-310D2720C056}"/>
              </a:ext>
            </a:extLst>
          </p:cNvPr>
          <p:cNvSpPr txBox="1">
            <a:spLocks/>
          </p:cNvSpPr>
          <p:nvPr/>
        </p:nvSpPr>
        <p:spPr>
          <a:xfrm>
            <a:off x="35772476" y="15329588"/>
            <a:ext cx="8126412" cy="1051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457200" marR="0" indent="-457200" algn="l" defTabSz="438912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charset="0"/>
              <a:buChar char="•"/>
              <a:tabLst/>
              <a:defRPr lang="en-US" sz="2800" kern="1200" baseline="0" smtClean="0">
                <a:solidFill>
                  <a:schemeClr val="tx1"/>
                </a:solidFill>
                <a:effectLst/>
                <a:latin typeface="KievitPro-Regular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400"/>
              </a:spcAft>
              <a:buNone/>
            </a:pPr>
            <a:r>
              <a:rPr lang="en-US" b="1">
                <a:latin typeface="Verdana Regular" charset="0"/>
              </a:rPr>
              <a:t>Michael </a:t>
            </a:r>
            <a:r>
              <a:rPr lang="en-US" b="1" err="1">
                <a:latin typeface="Verdana Regular" charset="0"/>
              </a:rPr>
              <a:t>Youkhateh</a:t>
            </a:r>
            <a:endParaRPr lang="en-US" b="1">
              <a:latin typeface="Verdana Regular" charset="0"/>
            </a:endParaRPr>
          </a:p>
          <a:p>
            <a:pPr marL="0" indent="0">
              <a:spcAft>
                <a:spcPts val="1400"/>
              </a:spcAft>
              <a:buNone/>
            </a:pPr>
            <a:r>
              <a:rPr lang="en-US">
                <a:latin typeface="Verdana Regular" charset="0"/>
              </a:rPr>
              <a:t>youkhatm@oregonstate.edu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D7263B02-C20C-824F-A5E9-5C44DDF0C599}"/>
              </a:ext>
            </a:extLst>
          </p:cNvPr>
          <p:cNvSpPr txBox="1">
            <a:spLocks/>
          </p:cNvSpPr>
          <p:nvPr/>
        </p:nvSpPr>
        <p:spPr>
          <a:xfrm>
            <a:off x="35772476" y="17356125"/>
            <a:ext cx="8126412" cy="1051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457200" marR="0" indent="-457200" algn="l" defTabSz="438912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charset="0"/>
              <a:buChar char="•"/>
              <a:tabLst/>
              <a:defRPr lang="en-US" sz="2800" kern="1200" baseline="0" smtClean="0">
                <a:solidFill>
                  <a:schemeClr val="tx1"/>
                </a:solidFill>
                <a:effectLst/>
                <a:latin typeface="KievitPro-Regular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400"/>
              </a:spcAft>
              <a:buNone/>
            </a:pPr>
            <a:r>
              <a:rPr lang="en-US" b="1">
                <a:latin typeface="Verdana Regular" charset="0"/>
              </a:rPr>
              <a:t>Dr. Nathan Mortimer</a:t>
            </a:r>
          </a:p>
          <a:p>
            <a:pPr marL="0" indent="0">
              <a:spcAft>
                <a:spcPts val="1400"/>
              </a:spcAft>
              <a:buNone/>
            </a:pPr>
            <a:r>
              <a:rPr lang="en-US">
                <a:latin typeface="Verdana Regular" charset="0"/>
              </a:rPr>
              <a:t>nathan.mortimer@oregonstate.edu</a:t>
            </a:r>
          </a:p>
        </p:txBody>
      </p:sp>
      <p:sp>
        <p:nvSpPr>
          <p:cNvPr id="45" name="Text Placeholder 18">
            <a:extLst>
              <a:ext uri="{FF2B5EF4-FFF2-40B4-BE49-F238E27FC236}">
                <a16:creationId xmlns:a16="http://schemas.microsoft.com/office/drawing/2014/main" id="{75B88D79-F6F8-0747-BCE5-68DB962D2E90}"/>
              </a:ext>
            </a:extLst>
          </p:cNvPr>
          <p:cNvSpPr txBox="1">
            <a:spLocks/>
          </p:cNvSpPr>
          <p:nvPr/>
        </p:nvSpPr>
        <p:spPr>
          <a:xfrm>
            <a:off x="33589383" y="26924127"/>
            <a:ext cx="8885766" cy="83747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457200" marR="0" indent="-457200" algn="l" defTabSz="438912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charset="0"/>
              <a:buChar char="•"/>
              <a:tabLst/>
              <a:defRPr lang="en-US" sz="2800" kern="1200" baseline="0" smtClean="0">
                <a:solidFill>
                  <a:schemeClr val="tx1"/>
                </a:solidFill>
                <a:effectLst/>
                <a:latin typeface="KievitPro-Regular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600"/>
              </a:spcAft>
              <a:buNone/>
            </a:pPr>
            <a:r>
              <a:rPr lang="en-US" b="1">
                <a:latin typeface="Verdana"/>
                <a:ea typeface="Verdana"/>
                <a:cs typeface="Verdana" charset="0"/>
              </a:rPr>
              <a:t>Figure 3</a:t>
            </a:r>
            <a:r>
              <a:rPr lang="en-US">
                <a:latin typeface="Verdana"/>
                <a:ea typeface="Verdana"/>
                <a:cs typeface="Verdana" charset="0"/>
              </a:rPr>
              <a:t>: Venome Team picture (including parasitoid wasps in the tubes).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6074B38C-7D5F-9D4A-BC89-DE8C06B3FE13}"/>
              </a:ext>
            </a:extLst>
          </p:cNvPr>
          <p:cNvSpPr txBox="1">
            <a:spLocks/>
          </p:cNvSpPr>
          <p:nvPr/>
        </p:nvSpPr>
        <p:spPr>
          <a:xfrm>
            <a:off x="11887199" y="26207105"/>
            <a:ext cx="10515599" cy="214545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457200" marR="0" indent="-457200" algn="l" defTabSz="438912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charset="0"/>
              <a:buChar char="•"/>
              <a:tabLst/>
              <a:defRPr lang="en-US" sz="2800" kern="1200" baseline="0" smtClean="0">
                <a:solidFill>
                  <a:schemeClr val="tx1"/>
                </a:solidFill>
                <a:effectLst/>
                <a:latin typeface="KievitPro-Regular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600"/>
              </a:spcAft>
              <a:buNone/>
            </a:pPr>
            <a:r>
              <a:rPr lang="en-US" b="1">
                <a:latin typeface="Verdana"/>
                <a:ea typeface="Verdana"/>
                <a:cs typeface="Verdana" charset="0"/>
              </a:rPr>
              <a:t>Figure 2</a:t>
            </a:r>
            <a:r>
              <a:rPr lang="en-US">
                <a:latin typeface="Verdana"/>
                <a:ea typeface="Verdana"/>
                <a:cs typeface="Verdana" charset="0"/>
              </a:rPr>
              <a:t>: With Venome, the </a:t>
            </a:r>
            <a:r>
              <a:rPr lang="en-US" i="1">
                <a:latin typeface="Verdana"/>
                <a:ea typeface="Verdana"/>
                <a:cs typeface="Verdana" charset="0"/>
              </a:rPr>
              <a:t>Venom Lab </a:t>
            </a:r>
            <a:r>
              <a:rPr lang="en-US">
                <a:latin typeface="Verdana"/>
                <a:ea typeface="Verdana"/>
                <a:cs typeface="Verdana" charset="0"/>
              </a:rPr>
              <a:t>can upload their proteins, </a:t>
            </a:r>
            <a:r>
              <a:rPr lang="en-US" b="1">
                <a:latin typeface="Verdana"/>
                <a:ea typeface="Verdana"/>
                <a:cs typeface="Verdana" charset="0"/>
              </a:rPr>
              <a:t>(A) </a:t>
            </a:r>
            <a:r>
              <a:rPr lang="en-US">
                <a:latin typeface="Verdana"/>
                <a:ea typeface="Verdana"/>
                <a:cs typeface="Verdana" charset="0"/>
              </a:rPr>
              <a:t>search and filter for proteins, </a:t>
            </a:r>
            <a:r>
              <a:rPr lang="en-US" b="1">
                <a:latin typeface="Verdana"/>
                <a:ea typeface="Verdana"/>
                <a:cs typeface="Verdana" charset="0"/>
              </a:rPr>
              <a:t>(B) </a:t>
            </a:r>
            <a:r>
              <a:rPr lang="en-US">
                <a:latin typeface="Verdana"/>
                <a:ea typeface="Verdana"/>
                <a:cs typeface="Verdana" charset="0"/>
              </a:rPr>
              <a:t>visualize and analyze 3D structures, and </a:t>
            </a:r>
            <a:r>
              <a:rPr lang="en-US" b="1">
                <a:latin typeface="Verdana"/>
                <a:ea typeface="Verdana"/>
                <a:cs typeface="Verdana" charset="0"/>
              </a:rPr>
              <a:t>(C) </a:t>
            </a:r>
            <a:r>
              <a:rPr lang="en-US">
                <a:latin typeface="Verdana"/>
                <a:ea typeface="Verdana"/>
                <a:cs typeface="Verdana" charset="0"/>
              </a:rPr>
              <a:t>compare between them. Website users can</a:t>
            </a:r>
            <a:r>
              <a:rPr lang="en-US" b="1">
                <a:latin typeface="Verdana"/>
                <a:ea typeface="Verdana"/>
                <a:cs typeface="Verdana" charset="0"/>
              </a:rPr>
              <a:t> (D)</a:t>
            </a:r>
            <a:r>
              <a:rPr lang="en-US">
                <a:latin typeface="Verdana"/>
                <a:ea typeface="Verdana"/>
                <a:cs typeface="Verdana" charset="0"/>
              </a:rPr>
              <a:t> learn</a:t>
            </a:r>
            <a:r>
              <a:rPr lang="en-US" b="1">
                <a:latin typeface="Verdana"/>
                <a:ea typeface="Verdana"/>
                <a:cs typeface="Verdana" charset="0"/>
              </a:rPr>
              <a:t> </a:t>
            </a:r>
            <a:r>
              <a:rPr lang="en-US">
                <a:latin typeface="Verdana"/>
                <a:ea typeface="Verdana"/>
                <a:cs typeface="Verdana" charset="0"/>
              </a:rPr>
              <a:t>about the site or the Lab’s research with interactive articles.</a:t>
            </a:r>
          </a:p>
        </p:txBody>
      </p:sp>
      <p:sp>
        <p:nvSpPr>
          <p:cNvPr id="60" name="Text Placeholder 18">
            <a:extLst>
              <a:ext uri="{FF2B5EF4-FFF2-40B4-BE49-F238E27FC236}">
                <a16:creationId xmlns:a16="http://schemas.microsoft.com/office/drawing/2014/main" id="{2B14EC00-2405-264B-AAEA-95021E33EED2}"/>
              </a:ext>
            </a:extLst>
          </p:cNvPr>
          <p:cNvSpPr txBox="1">
            <a:spLocks/>
          </p:cNvSpPr>
          <p:nvPr/>
        </p:nvSpPr>
        <p:spPr>
          <a:xfrm>
            <a:off x="1716400" y="25378047"/>
            <a:ext cx="8126412" cy="83747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457200" marR="0" indent="-457200" algn="l" defTabSz="438912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charset="0"/>
              <a:buChar char="•"/>
              <a:tabLst/>
              <a:defRPr lang="en-US" sz="2800" kern="1200" baseline="0" smtClean="0">
                <a:solidFill>
                  <a:schemeClr val="tx1"/>
                </a:solidFill>
                <a:effectLst/>
                <a:latin typeface="KievitPro-Regular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600"/>
              </a:spcAft>
              <a:buNone/>
            </a:pPr>
            <a:r>
              <a:rPr lang="en-US" b="1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Figure 1</a:t>
            </a:r>
            <a:r>
              <a:rPr lang="en-US">
                <a:solidFill>
                  <a:schemeClr val="bg1"/>
                </a:solidFill>
                <a:latin typeface="Verdana"/>
                <a:ea typeface="Verdana"/>
                <a:cs typeface="Verdana" charset="0"/>
              </a:rPr>
              <a:t>:  High-level overview of our client-server architecture for the Venome site.</a:t>
            </a:r>
          </a:p>
        </p:txBody>
      </p:sp>
      <p:sp>
        <p:nvSpPr>
          <p:cNvPr id="50" name="Text Placeholder 18">
            <a:extLst>
              <a:ext uri="{FF2B5EF4-FFF2-40B4-BE49-F238E27FC236}">
                <a16:creationId xmlns:a16="http://schemas.microsoft.com/office/drawing/2014/main" id="{1CEF0FA1-394C-F742-85B8-549332626D31}"/>
              </a:ext>
            </a:extLst>
          </p:cNvPr>
          <p:cNvSpPr txBox="1">
            <a:spLocks/>
          </p:cNvSpPr>
          <p:nvPr/>
        </p:nvSpPr>
        <p:spPr>
          <a:xfrm>
            <a:off x="33934401" y="4940993"/>
            <a:ext cx="8126412" cy="40145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457200" marR="0" indent="-457200" algn="l" defTabSz="438912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charset="0"/>
              <a:buChar char="•"/>
              <a:tabLst/>
              <a:defRPr lang="en-US" sz="2800" kern="1200" baseline="0" smtClean="0">
                <a:solidFill>
                  <a:schemeClr val="tx1"/>
                </a:solidFill>
                <a:effectLst/>
                <a:latin typeface="KievitPro-Regular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600"/>
              </a:spcAft>
              <a:buNone/>
            </a:pPr>
            <a:r>
              <a:rPr lang="en-US" b="1">
                <a:latin typeface="Verdana"/>
                <a:ea typeface="Verdana"/>
                <a:cs typeface="Verdana" charset="0"/>
              </a:rPr>
              <a:t>Capstone Group</a:t>
            </a:r>
          </a:p>
        </p:txBody>
      </p:sp>
      <p:sp>
        <p:nvSpPr>
          <p:cNvPr id="51" name="Text Placeholder 18">
            <a:extLst>
              <a:ext uri="{FF2B5EF4-FFF2-40B4-BE49-F238E27FC236}">
                <a16:creationId xmlns:a16="http://schemas.microsoft.com/office/drawing/2014/main" id="{F70FE553-41C8-1F45-9AB4-574ED4EE1C8A}"/>
              </a:ext>
            </a:extLst>
          </p:cNvPr>
          <p:cNvSpPr txBox="1">
            <a:spLocks/>
          </p:cNvSpPr>
          <p:nvPr/>
        </p:nvSpPr>
        <p:spPr>
          <a:xfrm>
            <a:off x="33934401" y="14380108"/>
            <a:ext cx="8126412" cy="40145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457200" marR="0" indent="-457200" algn="l" defTabSz="4389120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charset="0"/>
              <a:buChar char="•"/>
              <a:tabLst/>
              <a:defRPr lang="en-US" sz="2800" kern="1200" baseline="0" smtClean="0">
                <a:solidFill>
                  <a:schemeClr val="tx1"/>
                </a:solidFill>
                <a:effectLst/>
                <a:latin typeface="KievitPro-Regular" charset="0"/>
                <a:ea typeface="+mn-ea"/>
                <a:cs typeface="+mn-cs"/>
              </a:defRPr>
            </a:lvl1pPr>
            <a:lvl2pPr marL="219456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Tx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600"/>
              </a:spcAft>
              <a:buNone/>
            </a:pPr>
            <a:r>
              <a:rPr lang="en-US" b="1">
                <a:latin typeface="Verdana"/>
                <a:ea typeface="Verdana"/>
                <a:cs typeface="Verdana" charset="0"/>
              </a:rPr>
              <a:t>OSU Venom Biochemistry Lab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A347F-23CB-1146-A79A-3E036ECE670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406" t="8684" r="15670" b="7858"/>
          <a:stretch/>
        </p:blipFill>
        <p:spPr>
          <a:xfrm>
            <a:off x="33345945" y="20072700"/>
            <a:ext cx="9196938" cy="6457253"/>
          </a:xfrm>
          <a:prstGeom prst="rect">
            <a:avLst/>
          </a:prstGeom>
          <a:effectLst>
            <a:outerShdw blurRad="557306" sx="94000" sy="94000" algn="ctr" rotWithShape="0">
              <a:prstClr val="black">
                <a:alpha val="68000"/>
              </a:prstClr>
            </a:outerShdw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DCCD7CB-0F4D-294D-B47C-F4BBA71E67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9368" y="14915145"/>
            <a:ext cx="9897475" cy="10194028"/>
          </a:xfrm>
          <a:prstGeom prst="rect">
            <a:avLst/>
          </a:prstGeom>
        </p:spPr>
      </p:pic>
      <p:pic>
        <p:nvPicPr>
          <p:cNvPr id="17" name="Picture 16" descr="A person in an orange jacket&#10;&#10;Description automatically generated">
            <a:extLst>
              <a:ext uri="{FF2B5EF4-FFF2-40B4-BE49-F238E27FC236}">
                <a16:creationId xmlns:a16="http://schemas.microsoft.com/office/drawing/2014/main" id="{7D76FA51-8EFC-9CDB-C11F-C3BAF3ACDFF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-444"/>
          <a:stretch/>
        </p:blipFill>
        <p:spPr>
          <a:xfrm>
            <a:off x="33850681" y="7703437"/>
            <a:ext cx="1555451" cy="15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54176"/>
      </p:ext>
    </p:extLst>
  </p:cSld>
  <p:clrMapOvr>
    <a:masterClrMapping/>
  </p:clrMapOvr>
</p:sld>
</file>

<file path=ppt/theme/theme1.xml><?xml version="1.0" encoding="utf-8"?>
<a:theme xmlns:a="http://schemas.openxmlformats.org/drawingml/2006/main" name="research_poster_template-48x36">
  <a:themeElements>
    <a:clrScheme name="OSU COE">
      <a:dk1>
        <a:sysClr val="windowText" lastClr="000000"/>
      </a:dk1>
      <a:lt1>
        <a:sysClr val="window" lastClr="FFFFFF"/>
      </a:lt1>
      <a:dk2>
        <a:srgbClr val="D63F20"/>
      </a:dk2>
      <a:lt2>
        <a:srgbClr val="B1B2B1"/>
      </a:lt2>
      <a:accent1>
        <a:srgbClr val="7D7819"/>
      </a:accent1>
      <a:accent2>
        <a:srgbClr val="004760"/>
      </a:accent2>
      <a:accent3>
        <a:srgbClr val="EFB31D"/>
      </a:accent3>
      <a:accent4>
        <a:srgbClr val="002F32"/>
      </a:accent4>
      <a:accent5>
        <a:srgbClr val="00747E"/>
      </a:accent5>
      <a:accent6>
        <a:srgbClr val="777877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search_poster_template-48x36" id="{0FFAA6C9-1816-164A-913C-442D436FEA80}" vid="{D21D638B-596F-CB49-840C-9C72AB38A7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233</Words>
  <Application>Microsoft Macintosh PowerPoint</Application>
  <PresentationFormat>Custom</PresentationFormat>
  <Paragraphs>29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Georgia</vt:lpstr>
      <vt:lpstr>Impact</vt:lpstr>
      <vt:lpstr>Verdana</vt:lpstr>
      <vt:lpstr>Verdana Regular</vt:lpstr>
      <vt:lpstr>research_poster_template-48x36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Bertucci, Donald R</cp:lastModifiedBy>
  <cp:revision>2</cp:revision>
  <dcterms:created xsi:type="dcterms:W3CDTF">2017-04-19T21:01:26Z</dcterms:created>
  <dcterms:modified xsi:type="dcterms:W3CDTF">2024-05-07T20:31:53Z</dcterms:modified>
</cp:coreProperties>
</file>